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0"/>
  </p:notes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99" r:id="rId30"/>
    <p:sldId id="295" r:id="rId31"/>
    <p:sldId id="296" r:id="rId32"/>
    <p:sldId id="297" r:id="rId33"/>
    <p:sldId id="298" r:id="rId34"/>
    <p:sldId id="300" r:id="rId35"/>
    <p:sldId id="301" r:id="rId36"/>
    <p:sldId id="302" r:id="rId37"/>
    <p:sldId id="303" r:id="rId38"/>
    <p:sldId id="304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4660"/>
  </p:normalViewPr>
  <p:slideViewPr>
    <p:cSldViewPr snapToGrid="0">
      <p:cViewPr varScale="1">
        <p:scale>
          <a:sx n="81" d="100"/>
          <a:sy n="81" d="100"/>
        </p:scale>
        <p:origin x="33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CF6A15-D85F-4C27-8810-34E639510EA0}" type="datetimeFigureOut">
              <a:rPr lang="en-US" smtClean="0"/>
              <a:t>1/30/2019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975190-9BE9-441E-858F-2D227651B9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7897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8" Type="http://schemas.openxmlformats.org/officeDocument/2006/relationships/hyperlink" Target="https://dictionary.cambridge.org/dictionary/english/yet" TargetMode="External"/><Relationship Id="rId3" Type="http://schemas.openxmlformats.org/officeDocument/2006/relationships/hyperlink" Target="https://dictionary.cambridge.org/dictionary/english/idea" TargetMode="External"/><Relationship Id="rId7" Type="http://schemas.openxmlformats.org/officeDocument/2006/relationships/hyperlink" Target="https://dictionary.cambridge.org/dictionary/english/fact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dictionary.cambridge.org/dictionary/english/known" TargetMode="External"/><Relationship Id="rId5" Type="http://schemas.openxmlformats.org/officeDocument/2006/relationships/hyperlink" Target="https://dictionary.cambridge.org/dictionary/english/based" TargetMode="External"/><Relationship Id="rId4" Type="http://schemas.openxmlformats.org/officeDocument/2006/relationships/hyperlink" Target="https://dictionary.cambridge.org/dictionary/english/explanation" TargetMode="External"/><Relationship Id="rId9" Type="http://schemas.openxmlformats.org/officeDocument/2006/relationships/hyperlink" Target="https://dictionary.cambridge.org/dictionary/english/prove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Hypotheses; an </a:t>
            </a:r>
            <a:r>
              <a:rPr lang="en-US" sz="1200" b="1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idea"/>
              </a:rPr>
              <a:t>idea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or </a:t>
            </a:r>
            <a:r>
              <a:rPr lang="en-US" sz="1200" b="1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explanation"/>
              </a:rPr>
              <a:t>explanation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for something that is </a:t>
            </a:r>
            <a:r>
              <a:rPr lang="en-US" sz="1200" b="1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 tooltip="based"/>
              </a:rPr>
              <a:t>based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on </a:t>
            </a:r>
            <a:r>
              <a:rPr lang="en-US" sz="1200" b="1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 tooltip="known"/>
              </a:rPr>
              <a:t>known</a:t>
            </a:r>
            <a:r>
              <a:rPr lang="en-US" sz="1200" b="1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 tooltip="facts"/>
              </a:rPr>
              <a:t>facts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but has not </a:t>
            </a:r>
            <a:r>
              <a:rPr lang="en-US" sz="1200" b="1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8" tooltip="yet"/>
              </a:rPr>
              <a:t>yet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been </a:t>
            </a:r>
            <a:r>
              <a:rPr lang="en-US" sz="1200" b="1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9" tooltip="proven"/>
              </a:rPr>
              <a:t>proven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975190-9BE9-441E-858F-2D227651B9E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4586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EA67F-67BB-4EBD-B7D3-EBC7DD4AD3B4}" type="datetimeFigureOut">
              <a:rPr lang="en-US" smtClean="0"/>
              <a:t>1/30/2019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3FE4F-7B02-4946-ACBD-8B338CA0E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5297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EA67F-67BB-4EBD-B7D3-EBC7DD4AD3B4}" type="datetimeFigureOut">
              <a:rPr lang="en-US" smtClean="0"/>
              <a:t>1/30/2019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3FE4F-7B02-4946-ACBD-8B338CA0E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583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EA67F-67BB-4EBD-B7D3-EBC7DD4AD3B4}" type="datetimeFigureOut">
              <a:rPr lang="en-US" smtClean="0"/>
              <a:t>1/30/2019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3FE4F-7B02-4946-ACBD-8B338CA0E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3443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EA67F-67BB-4EBD-B7D3-EBC7DD4AD3B4}" type="datetimeFigureOut">
              <a:rPr lang="en-US" smtClean="0"/>
              <a:t>1/30/2019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3FE4F-7B02-4946-ACBD-8B338CA0E8BF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015845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EA67F-67BB-4EBD-B7D3-EBC7DD4AD3B4}" type="datetimeFigureOut">
              <a:rPr lang="en-US" smtClean="0"/>
              <a:t>1/30/2019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3FE4F-7B02-4946-ACBD-8B338CA0E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7212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EA67F-67BB-4EBD-B7D3-EBC7DD4AD3B4}" type="datetimeFigureOut">
              <a:rPr lang="en-US" smtClean="0"/>
              <a:t>1/30/2019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3FE4F-7B02-4946-ACBD-8B338CA0E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0061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EA67F-67BB-4EBD-B7D3-EBC7DD4AD3B4}" type="datetimeFigureOut">
              <a:rPr lang="en-US" smtClean="0"/>
              <a:t>1/30/2019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3FE4F-7B02-4946-ACBD-8B338CA0E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0924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EA67F-67BB-4EBD-B7D3-EBC7DD4AD3B4}" type="datetimeFigureOut">
              <a:rPr lang="en-US" smtClean="0"/>
              <a:t>1/30/2019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3FE4F-7B02-4946-ACBD-8B338CA0E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53935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EA67F-67BB-4EBD-B7D3-EBC7DD4AD3B4}" type="datetimeFigureOut">
              <a:rPr lang="en-US" smtClean="0"/>
              <a:t>1/30/2019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3FE4F-7B02-4946-ACBD-8B338CA0E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9659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EA67F-67BB-4EBD-B7D3-EBC7DD4AD3B4}" type="datetimeFigureOut">
              <a:rPr lang="en-US" smtClean="0"/>
              <a:t>1/30/2019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3FE4F-7B02-4946-ACBD-8B338CA0E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0535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EA67F-67BB-4EBD-B7D3-EBC7DD4AD3B4}" type="datetimeFigureOut">
              <a:rPr lang="en-US" smtClean="0"/>
              <a:t>1/30/2019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3FE4F-7B02-4946-ACBD-8B338CA0E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5286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EA67F-67BB-4EBD-B7D3-EBC7DD4AD3B4}" type="datetimeFigureOut">
              <a:rPr lang="en-US" smtClean="0"/>
              <a:t>1/30/2019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3FE4F-7B02-4946-ACBD-8B338CA0E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0753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EA67F-67BB-4EBD-B7D3-EBC7DD4AD3B4}" type="datetimeFigureOut">
              <a:rPr lang="en-US" smtClean="0"/>
              <a:t>1/30/2019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3FE4F-7B02-4946-ACBD-8B338CA0E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8764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EA67F-67BB-4EBD-B7D3-EBC7DD4AD3B4}" type="datetimeFigureOut">
              <a:rPr lang="en-US" smtClean="0"/>
              <a:t>1/30/2019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3FE4F-7B02-4946-ACBD-8B338CA0E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2185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EA67F-67BB-4EBD-B7D3-EBC7DD4AD3B4}" type="datetimeFigureOut">
              <a:rPr lang="en-US" smtClean="0"/>
              <a:t>1/30/2019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3FE4F-7B02-4946-ACBD-8B338CA0E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7405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EA67F-67BB-4EBD-B7D3-EBC7DD4AD3B4}" type="datetimeFigureOut">
              <a:rPr lang="en-US" smtClean="0"/>
              <a:t>1/30/2019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3FE4F-7B02-4946-ACBD-8B338CA0E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1462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EA67F-67BB-4EBD-B7D3-EBC7DD4AD3B4}" type="datetimeFigureOut">
              <a:rPr lang="en-US" smtClean="0"/>
              <a:t>1/30/2019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3FE4F-7B02-4946-ACBD-8B338CA0E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2733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3F2EA67F-67BB-4EBD-B7D3-EBC7DD4AD3B4}" type="datetimeFigureOut">
              <a:rPr lang="en-US" smtClean="0"/>
              <a:t>1/30/2019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93FE4F-7B02-4946-ACBD-8B338CA0E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56475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034" y="261037"/>
            <a:ext cx="10498763" cy="6481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0185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518" y="329685"/>
            <a:ext cx="11349377" cy="5993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3002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733" y="117291"/>
            <a:ext cx="9462282" cy="6606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4558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318" y="262869"/>
            <a:ext cx="11106614" cy="6413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9999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538" y="88782"/>
            <a:ext cx="11291376" cy="6546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7228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190" y="230680"/>
            <a:ext cx="9474624" cy="6381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7112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065" y="110401"/>
            <a:ext cx="9208394" cy="6571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7642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093" y="215920"/>
            <a:ext cx="10393787" cy="6014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378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6068" y="322319"/>
            <a:ext cx="9353282" cy="6161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8432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825" y="0"/>
            <a:ext cx="9787944" cy="6555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0518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6067" y="92895"/>
            <a:ext cx="9272789" cy="6484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6084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9859" y="0"/>
            <a:ext cx="9286741" cy="6845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7999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611" y="154546"/>
            <a:ext cx="9989825" cy="6413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9790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882" y="226656"/>
            <a:ext cx="11409412" cy="5671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4083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157" y="312447"/>
            <a:ext cx="10610850" cy="5932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2098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370" y="0"/>
            <a:ext cx="9968247" cy="672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5302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914" y="115910"/>
            <a:ext cx="10290218" cy="6562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5653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5161" y="0"/>
            <a:ext cx="10071278" cy="6833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6603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521" y="1"/>
            <a:ext cx="9086850" cy="6375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7984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7887" y="6602"/>
            <a:ext cx="9762186" cy="6651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459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109" y="194791"/>
            <a:ext cx="10217782" cy="6468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4557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103531" cy="663563"/>
          </a:xfrm>
        </p:spPr>
        <p:txBody>
          <a:bodyPr/>
          <a:lstStyle/>
          <a:p>
            <a:r>
              <a:rPr lang="en-US" b="1" dirty="0">
                <a:solidFill>
                  <a:srgbClr val="FFFF00"/>
                </a:solidFill>
                <a:latin typeface="Garamond" panose="02020404030301010803" pitchFamily="18" charset="0"/>
              </a:rPr>
              <a:t>What are ethics?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2" y="1211284"/>
            <a:ext cx="9403742" cy="5037116"/>
          </a:xfrm>
        </p:spPr>
        <p:txBody>
          <a:bodyPr>
            <a:normAutofit/>
          </a:bodyPr>
          <a:lstStyle/>
          <a:p>
            <a:r>
              <a:rPr lang="en-US" sz="2800" b="1" dirty="0" smtClean="0">
                <a:latin typeface="Garamond" panose="02020404030301010803" pitchFamily="18" charset="0"/>
              </a:rPr>
              <a:t>Refers </a:t>
            </a:r>
            <a:r>
              <a:rPr lang="en-US" sz="2800" b="1" dirty="0">
                <a:latin typeface="Garamond" panose="02020404030301010803" pitchFamily="18" charset="0"/>
              </a:rPr>
              <a:t>to the rules of conduct of carrying out </a:t>
            </a:r>
            <a:r>
              <a:rPr lang="en-US" sz="2800" b="1" dirty="0" smtClean="0">
                <a:latin typeface="Garamond" panose="02020404030301010803" pitchFamily="18" charset="0"/>
              </a:rPr>
              <a:t>research</a:t>
            </a:r>
          </a:p>
          <a:p>
            <a:r>
              <a:rPr lang="en-US" sz="2800" b="1" dirty="0" smtClean="0">
                <a:latin typeface="Garamond" panose="02020404030301010803" pitchFamily="18" charset="0"/>
              </a:rPr>
              <a:t> </a:t>
            </a:r>
            <a:r>
              <a:rPr lang="en-US" sz="2800" b="1" dirty="0">
                <a:latin typeface="Garamond" panose="02020404030301010803" pitchFamily="18" charset="0"/>
              </a:rPr>
              <a:t>Ethical issues are present at all stages of research </a:t>
            </a:r>
            <a:endParaRPr lang="en-US" sz="2800" b="1" dirty="0" smtClean="0">
              <a:latin typeface="Garamond" panose="02020404030301010803" pitchFamily="18" charset="0"/>
            </a:endParaRPr>
          </a:p>
          <a:p>
            <a:r>
              <a:rPr lang="en-US" sz="2800" b="1" dirty="0" smtClean="0">
                <a:latin typeface="Garamond" panose="02020404030301010803" pitchFamily="18" charset="0"/>
              </a:rPr>
              <a:t>Essential </a:t>
            </a:r>
            <a:r>
              <a:rPr lang="en-US" sz="2800" b="1" dirty="0">
                <a:latin typeface="Garamond" panose="02020404030301010803" pitchFamily="18" charset="0"/>
              </a:rPr>
              <a:t>part of the research process</a:t>
            </a:r>
          </a:p>
        </p:txBody>
      </p:sp>
    </p:spTree>
    <p:extLst>
      <p:ext uri="{BB962C8B-B14F-4D97-AF65-F5344CB8AC3E}">
        <p14:creationId xmlns:p14="http://schemas.microsoft.com/office/powerpoint/2010/main" val="12654157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524" y="189359"/>
            <a:ext cx="10141066" cy="6147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0624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4395" y="1045029"/>
            <a:ext cx="9467962" cy="5654633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Garamond" panose="02020404030301010803" pitchFamily="18" charset="0"/>
              </a:rPr>
              <a:t>Research ethics concerns the responsibility of researchers to be </a:t>
            </a:r>
            <a:r>
              <a:rPr lang="en-US" sz="3200" b="1" dirty="0">
                <a:solidFill>
                  <a:srgbClr val="92D050"/>
                </a:solidFill>
                <a:latin typeface="Garamond" panose="02020404030301010803" pitchFamily="18" charset="0"/>
              </a:rPr>
              <a:t>honest</a:t>
            </a:r>
            <a:r>
              <a:rPr lang="en-US" sz="3200" b="1" dirty="0">
                <a:latin typeface="Garamond" panose="02020404030301010803" pitchFamily="18" charset="0"/>
              </a:rPr>
              <a:t> and </a:t>
            </a:r>
            <a:r>
              <a:rPr lang="en-US" sz="3200" b="1" dirty="0">
                <a:solidFill>
                  <a:srgbClr val="92D050"/>
                </a:solidFill>
                <a:latin typeface="Garamond" panose="02020404030301010803" pitchFamily="18" charset="0"/>
              </a:rPr>
              <a:t>respectful</a:t>
            </a:r>
            <a:r>
              <a:rPr lang="en-US" sz="3200" b="1" dirty="0">
                <a:latin typeface="Garamond" panose="02020404030301010803" pitchFamily="18" charset="0"/>
              </a:rPr>
              <a:t> </a:t>
            </a:r>
            <a:r>
              <a:rPr lang="en-US" sz="3200" b="1" dirty="0">
                <a:solidFill>
                  <a:srgbClr val="92D050"/>
                </a:solidFill>
                <a:latin typeface="Garamond" panose="02020404030301010803" pitchFamily="18" charset="0"/>
              </a:rPr>
              <a:t>to all individuals </a:t>
            </a:r>
            <a:r>
              <a:rPr lang="en-US" sz="3200" b="1" dirty="0">
                <a:latin typeface="Garamond" panose="02020404030301010803" pitchFamily="18" charset="0"/>
              </a:rPr>
              <a:t>who are affected by their research studies or their reports of the studies’ results.</a:t>
            </a:r>
          </a:p>
        </p:txBody>
      </p:sp>
    </p:spTree>
    <p:extLst>
      <p:ext uri="{BB962C8B-B14F-4D97-AF65-F5344CB8AC3E}">
        <p14:creationId xmlns:p14="http://schemas.microsoft.com/office/powerpoint/2010/main" val="16844577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FF00"/>
                </a:solidFill>
                <a:latin typeface="Garamond" panose="02020404030301010803" pitchFamily="18" charset="0"/>
              </a:rPr>
              <a:t>Why is Research Ethics Important?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2" y="1211284"/>
            <a:ext cx="9403742" cy="5037116"/>
          </a:xfrm>
        </p:spPr>
        <p:txBody>
          <a:bodyPr>
            <a:normAutofit/>
          </a:bodyPr>
          <a:lstStyle/>
          <a:p>
            <a:r>
              <a:rPr lang="en-US" sz="2800" b="1" dirty="0" smtClean="0">
                <a:latin typeface="Garamond" panose="02020404030301010803" pitchFamily="18" charset="0"/>
              </a:rPr>
              <a:t> </a:t>
            </a:r>
            <a:r>
              <a:rPr lang="en-US" sz="2800" b="1" dirty="0">
                <a:latin typeface="Garamond" panose="02020404030301010803" pitchFamily="18" charset="0"/>
              </a:rPr>
              <a:t>Protects the vulnerable group and other study </a:t>
            </a:r>
            <a:r>
              <a:rPr lang="en-US" sz="2800" b="1" dirty="0" smtClean="0">
                <a:latin typeface="Garamond" panose="02020404030301010803" pitchFamily="18" charset="0"/>
              </a:rPr>
              <a:t>participants</a:t>
            </a:r>
          </a:p>
          <a:p>
            <a:r>
              <a:rPr lang="en-US" sz="2800" b="1" dirty="0" smtClean="0">
                <a:latin typeface="Garamond" panose="02020404030301010803" pitchFamily="18" charset="0"/>
              </a:rPr>
              <a:t> Participants </a:t>
            </a:r>
            <a:r>
              <a:rPr lang="en-US" sz="2800" b="1" dirty="0">
                <a:latin typeface="Garamond" panose="02020404030301010803" pitchFamily="18" charset="0"/>
              </a:rPr>
              <a:t>are safeguarded from exploitation </a:t>
            </a:r>
            <a:endParaRPr lang="en-US" sz="2800" b="1" dirty="0" smtClean="0">
              <a:latin typeface="Garamond" panose="02020404030301010803" pitchFamily="18" charset="0"/>
            </a:endParaRPr>
          </a:p>
          <a:p>
            <a:r>
              <a:rPr lang="en-US" sz="2800" b="1" dirty="0" smtClean="0">
                <a:latin typeface="Garamond" panose="02020404030301010803" pitchFamily="18" charset="0"/>
              </a:rPr>
              <a:t>Establishes </a:t>
            </a:r>
            <a:r>
              <a:rPr lang="en-US" sz="2800" b="1" dirty="0">
                <a:latin typeface="Garamond" panose="02020404030301010803" pitchFamily="18" charset="0"/>
              </a:rPr>
              <a:t>risk-benefit ratio for study subjects </a:t>
            </a:r>
            <a:endParaRPr lang="en-US" sz="2800" b="1" dirty="0" smtClean="0">
              <a:latin typeface="Garamond" panose="02020404030301010803" pitchFamily="18" charset="0"/>
            </a:endParaRPr>
          </a:p>
          <a:p>
            <a:r>
              <a:rPr lang="en-US" sz="2800" b="1" dirty="0" smtClean="0">
                <a:latin typeface="Garamond" panose="02020404030301010803" pitchFamily="18" charset="0"/>
              </a:rPr>
              <a:t>Ensures </a:t>
            </a:r>
            <a:r>
              <a:rPr lang="en-US" sz="2800" b="1" dirty="0">
                <a:latin typeface="Garamond" panose="02020404030301010803" pitchFamily="18" charset="0"/>
              </a:rPr>
              <a:t>fullest respect, dignity, privacy, disclosure and fair treatment for subject </a:t>
            </a:r>
            <a:endParaRPr lang="en-US" sz="2800" b="1" dirty="0" smtClean="0">
              <a:latin typeface="Garamond" panose="02020404030301010803" pitchFamily="18" charset="0"/>
            </a:endParaRPr>
          </a:p>
          <a:p>
            <a:r>
              <a:rPr lang="en-US" sz="2800" b="1" dirty="0" smtClean="0">
                <a:latin typeface="Garamond" panose="02020404030301010803" pitchFamily="18" charset="0"/>
              </a:rPr>
              <a:t>Builds </a:t>
            </a:r>
            <a:r>
              <a:rPr lang="en-US" sz="2800" b="1" dirty="0">
                <a:latin typeface="Garamond" panose="02020404030301010803" pitchFamily="18" charset="0"/>
              </a:rPr>
              <a:t>capability of subjects to accept or reject participation in study</a:t>
            </a:r>
          </a:p>
        </p:txBody>
      </p:sp>
    </p:spTree>
    <p:extLst>
      <p:ext uri="{BB962C8B-B14F-4D97-AF65-F5344CB8AC3E}">
        <p14:creationId xmlns:p14="http://schemas.microsoft.com/office/powerpoint/2010/main" val="13393186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758566"/>
          </a:xfrm>
        </p:spPr>
        <p:txBody>
          <a:bodyPr/>
          <a:lstStyle/>
          <a:p>
            <a:r>
              <a:rPr lang="en-US" b="1" dirty="0">
                <a:solidFill>
                  <a:srgbClr val="FFFF00"/>
                </a:solidFill>
                <a:latin typeface="Garamond" panose="02020404030301010803" pitchFamily="18" charset="0"/>
              </a:rPr>
              <a:t>Objectives of Research Ethics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2" y="1211284"/>
            <a:ext cx="9403742" cy="5037116"/>
          </a:xfrm>
        </p:spPr>
        <p:txBody>
          <a:bodyPr>
            <a:normAutofit/>
          </a:bodyPr>
          <a:lstStyle/>
          <a:p>
            <a:r>
              <a:rPr lang="en-US" sz="2800" b="1" dirty="0" smtClean="0">
                <a:latin typeface="Garamond" panose="02020404030301010803" pitchFamily="18" charset="0"/>
              </a:rPr>
              <a:t> To </a:t>
            </a:r>
            <a:r>
              <a:rPr lang="en-US" sz="2800" b="1" dirty="0">
                <a:latin typeface="Garamond" panose="02020404030301010803" pitchFamily="18" charset="0"/>
              </a:rPr>
              <a:t>protect human </a:t>
            </a:r>
            <a:r>
              <a:rPr lang="en-US" sz="2800" b="1" dirty="0" smtClean="0">
                <a:latin typeface="Garamond" panose="02020404030301010803" pitchFamily="18" charset="0"/>
              </a:rPr>
              <a:t>participants</a:t>
            </a:r>
          </a:p>
          <a:p>
            <a:r>
              <a:rPr lang="en-US" sz="2800" b="1" dirty="0">
                <a:latin typeface="Garamond" panose="02020404030301010803" pitchFamily="18" charset="0"/>
              </a:rPr>
              <a:t>T</a:t>
            </a:r>
            <a:r>
              <a:rPr lang="en-US" sz="2800" b="1" dirty="0" smtClean="0">
                <a:latin typeface="Garamond" panose="02020404030301010803" pitchFamily="18" charset="0"/>
              </a:rPr>
              <a:t>o </a:t>
            </a:r>
            <a:r>
              <a:rPr lang="en-US" sz="2800" b="1" dirty="0">
                <a:latin typeface="Garamond" panose="02020404030301010803" pitchFamily="18" charset="0"/>
              </a:rPr>
              <a:t>ensure that research is conducted in a way that serves interests of individuals, groups and/or society as a </a:t>
            </a:r>
            <a:r>
              <a:rPr lang="en-US" sz="2800" b="1" dirty="0" smtClean="0">
                <a:latin typeface="Garamond" panose="02020404030301010803" pitchFamily="18" charset="0"/>
              </a:rPr>
              <a:t>whole</a:t>
            </a:r>
          </a:p>
          <a:p>
            <a:r>
              <a:rPr lang="en-US" sz="2800" b="1" dirty="0">
                <a:latin typeface="Garamond" panose="02020404030301010803" pitchFamily="18" charset="0"/>
              </a:rPr>
              <a:t>T</a:t>
            </a:r>
            <a:r>
              <a:rPr lang="en-US" sz="2800" b="1" dirty="0" smtClean="0">
                <a:latin typeface="Garamond" panose="02020404030301010803" pitchFamily="18" charset="0"/>
              </a:rPr>
              <a:t>o </a:t>
            </a:r>
            <a:r>
              <a:rPr lang="en-US" sz="2800" b="1" dirty="0">
                <a:latin typeface="Garamond" panose="02020404030301010803" pitchFamily="18" charset="0"/>
              </a:rPr>
              <a:t>examine specific research activities and projects for their ethical soundness, protection of confidentiality and the process of informed consent</a:t>
            </a:r>
          </a:p>
        </p:txBody>
      </p:sp>
    </p:spTree>
    <p:extLst>
      <p:ext uri="{BB962C8B-B14F-4D97-AF65-F5344CB8AC3E}">
        <p14:creationId xmlns:p14="http://schemas.microsoft.com/office/powerpoint/2010/main" val="19838260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143960"/>
            <a:ext cx="9404723" cy="758566"/>
          </a:xfrm>
        </p:spPr>
        <p:txBody>
          <a:bodyPr/>
          <a:lstStyle/>
          <a:p>
            <a:r>
              <a:rPr lang="en-US" b="1" dirty="0">
                <a:solidFill>
                  <a:srgbClr val="FFFF00"/>
                </a:solidFill>
                <a:latin typeface="Garamond" panose="02020404030301010803" pitchFamily="18" charset="0"/>
              </a:rPr>
              <a:t> Issues related to Ethical concern in Research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2090" y="1820884"/>
            <a:ext cx="9403742" cy="5037116"/>
          </a:xfrm>
        </p:spPr>
        <p:txBody>
          <a:bodyPr>
            <a:normAutofit/>
          </a:bodyPr>
          <a:lstStyle/>
          <a:p>
            <a:r>
              <a:rPr lang="en-US" sz="2800" b="1" dirty="0" smtClean="0">
                <a:latin typeface="Garamond" panose="02020404030301010803" pitchFamily="18" charset="0"/>
              </a:rPr>
              <a:t>Plagiarism/Copying other people’s work</a:t>
            </a:r>
          </a:p>
          <a:p>
            <a:r>
              <a:rPr lang="en-US" sz="2800" b="1" dirty="0" smtClean="0">
                <a:latin typeface="Garamond" panose="02020404030301010803" pitchFamily="18" charset="0"/>
              </a:rPr>
              <a:t>Misuse </a:t>
            </a:r>
            <a:r>
              <a:rPr lang="en-US" sz="2800" b="1" dirty="0">
                <a:latin typeface="Garamond" panose="02020404030301010803" pitchFamily="18" charset="0"/>
              </a:rPr>
              <a:t>of </a:t>
            </a:r>
            <a:r>
              <a:rPr lang="en-US" sz="2800" b="1" dirty="0" smtClean="0">
                <a:latin typeface="Garamond" panose="02020404030301010803" pitchFamily="18" charset="0"/>
              </a:rPr>
              <a:t>Privileged/private Information</a:t>
            </a:r>
          </a:p>
          <a:p>
            <a:r>
              <a:rPr lang="en-US" sz="2800" b="1" dirty="0" smtClean="0">
                <a:latin typeface="Garamond" panose="02020404030301010803" pitchFamily="18" charset="0"/>
              </a:rPr>
              <a:t>Data</a:t>
            </a:r>
          </a:p>
          <a:p>
            <a:r>
              <a:rPr lang="en-US" sz="2800" b="1" dirty="0" smtClean="0">
                <a:latin typeface="Garamond" panose="02020404030301010803" pitchFamily="18" charset="0"/>
              </a:rPr>
              <a:t>Authorship </a:t>
            </a:r>
            <a:r>
              <a:rPr lang="en-US" sz="2800" b="1" dirty="0">
                <a:latin typeface="Garamond" panose="02020404030301010803" pitchFamily="18" charset="0"/>
              </a:rPr>
              <a:t>and Other Publication Issues Buy </a:t>
            </a:r>
            <a:r>
              <a:rPr lang="en-US" sz="2800" b="1" dirty="0" smtClean="0">
                <a:latin typeface="Garamond" panose="02020404030301010803" pitchFamily="18" charset="0"/>
              </a:rPr>
              <a:t>it</a:t>
            </a:r>
          </a:p>
          <a:p>
            <a:r>
              <a:rPr lang="en-US" sz="2800" b="1" dirty="0" smtClean="0">
                <a:latin typeface="Garamond" panose="02020404030301010803" pitchFamily="18" charset="0"/>
              </a:rPr>
              <a:t>Interference when it  Pays well</a:t>
            </a:r>
          </a:p>
          <a:p>
            <a:r>
              <a:rPr lang="en-US" sz="2800" b="1" dirty="0" smtClean="0">
                <a:latin typeface="Garamond" panose="02020404030301010803" pitchFamily="18" charset="0"/>
              </a:rPr>
              <a:t>Subjects of research can be an issue….. </a:t>
            </a:r>
            <a:r>
              <a:rPr lang="en-US" sz="2800" b="1" dirty="0" err="1" smtClean="0">
                <a:latin typeface="Garamond" panose="02020404030301010803" pitchFamily="18" charset="0"/>
              </a:rPr>
              <a:t>Ie</a:t>
            </a:r>
            <a:r>
              <a:rPr lang="en-US" sz="2800" b="1" dirty="0" smtClean="0">
                <a:latin typeface="Garamond" panose="02020404030301010803" pitchFamily="18" charset="0"/>
              </a:rPr>
              <a:t> when your area of research is very sensitive….thus no one is willing to open up with any sensitive information.</a:t>
            </a:r>
            <a:endParaRPr lang="en-US" sz="2800" b="1" dirty="0">
              <a:latin typeface="Garamond" panose="02020404030301010803" pitchFamily="18" charset="0"/>
            </a:endParaRPr>
          </a:p>
          <a:p>
            <a:pPr marL="0" indent="0">
              <a:buNone/>
            </a:pPr>
            <a:endParaRPr lang="en-US" sz="2800" b="1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91960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143960"/>
            <a:ext cx="9404723" cy="758566"/>
          </a:xfrm>
        </p:spPr>
        <p:txBody>
          <a:bodyPr/>
          <a:lstStyle/>
          <a:p>
            <a:r>
              <a:rPr lang="en-US" b="1" dirty="0">
                <a:solidFill>
                  <a:srgbClr val="FFFF00"/>
                </a:solidFill>
                <a:latin typeface="Garamond" panose="02020404030301010803" pitchFamily="18" charset="0"/>
              </a:rPr>
              <a:t>ETHICAL PRINCIPLES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461" y="902526"/>
            <a:ext cx="9403742" cy="5037116"/>
          </a:xfrm>
        </p:spPr>
        <p:txBody>
          <a:bodyPr>
            <a:normAutofit/>
          </a:bodyPr>
          <a:lstStyle/>
          <a:p>
            <a:r>
              <a:rPr lang="en-US" sz="2800" b="1" dirty="0" smtClean="0">
                <a:latin typeface="Garamond" panose="02020404030301010803" pitchFamily="18" charset="0"/>
              </a:rPr>
              <a:t>The </a:t>
            </a:r>
            <a:r>
              <a:rPr lang="en-US" sz="2800" b="1" dirty="0">
                <a:latin typeface="Garamond" panose="02020404030301010803" pitchFamily="18" charset="0"/>
              </a:rPr>
              <a:t>Belmont report articulates three primary ethical </a:t>
            </a:r>
            <a:r>
              <a:rPr lang="en-US" sz="2800" b="1" dirty="0" smtClean="0">
                <a:latin typeface="Garamond" panose="02020404030301010803" pitchFamily="18" charset="0"/>
              </a:rPr>
              <a:t>principles</a:t>
            </a:r>
          </a:p>
          <a:p>
            <a:pPr marL="0" indent="0">
              <a:buNone/>
            </a:pPr>
            <a:r>
              <a:rPr lang="en-US" sz="2800" b="1" dirty="0" smtClean="0">
                <a:latin typeface="Garamond" panose="02020404030301010803" pitchFamily="18" charset="0"/>
              </a:rPr>
              <a:t> </a:t>
            </a:r>
            <a:r>
              <a:rPr lang="en-US" sz="2800" b="1">
                <a:latin typeface="Garamond" panose="02020404030301010803" pitchFamily="18" charset="0"/>
              </a:rPr>
              <a:t> </a:t>
            </a:r>
            <a:r>
              <a:rPr lang="en-US" sz="2800" b="1" smtClean="0">
                <a:latin typeface="Garamond" panose="02020404030301010803" pitchFamily="18" charset="0"/>
              </a:rPr>
              <a:t>Beneficence/Kindness</a:t>
            </a:r>
            <a:endParaRPr lang="en-US" sz="2800" b="1" dirty="0" smtClean="0">
              <a:latin typeface="Garamond" panose="02020404030301010803" pitchFamily="18" charset="0"/>
            </a:endParaRPr>
          </a:p>
          <a:p>
            <a:pPr marL="0" indent="0">
              <a:buNone/>
            </a:pPr>
            <a:r>
              <a:rPr lang="en-US" sz="2800" b="1" dirty="0" smtClean="0">
                <a:latin typeface="Garamond" panose="02020404030301010803" pitchFamily="18" charset="0"/>
              </a:rPr>
              <a:t> </a:t>
            </a:r>
            <a:r>
              <a:rPr lang="en-US" sz="2800" b="1" dirty="0">
                <a:latin typeface="Garamond" panose="02020404030301010803" pitchFamily="18" charset="0"/>
              </a:rPr>
              <a:t> Respect for human dignity </a:t>
            </a:r>
            <a:endParaRPr lang="en-US" sz="2800" b="1" dirty="0" smtClean="0">
              <a:latin typeface="Garamond" panose="02020404030301010803" pitchFamily="18" charset="0"/>
            </a:endParaRPr>
          </a:p>
          <a:p>
            <a:pPr marL="0" indent="0">
              <a:buNone/>
            </a:pPr>
            <a:r>
              <a:rPr lang="en-US" sz="2800" b="1" dirty="0" smtClean="0">
                <a:latin typeface="Garamond" panose="02020404030301010803" pitchFamily="18" charset="0"/>
              </a:rPr>
              <a:t> </a:t>
            </a:r>
            <a:r>
              <a:rPr lang="en-US" sz="2800" b="1" dirty="0">
                <a:latin typeface="Garamond" panose="02020404030301010803" pitchFamily="18" charset="0"/>
              </a:rPr>
              <a:t>Justice</a:t>
            </a:r>
          </a:p>
        </p:txBody>
      </p:sp>
    </p:spTree>
    <p:extLst>
      <p:ext uri="{BB962C8B-B14F-4D97-AF65-F5344CB8AC3E}">
        <p14:creationId xmlns:p14="http://schemas.microsoft.com/office/powerpoint/2010/main" val="10768238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3128" y="397824"/>
            <a:ext cx="11738872" cy="64601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 smtClean="0">
                <a:solidFill>
                  <a:srgbClr val="FF0000"/>
                </a:solidFill>
                <a:latin typeface="Garamond" panose="02020404030301010803" pitchFamily="18" charset="0"/>
              </a:rPr>
              <a:t>1. BENEFICENCE/KINDNESS</a:t>
            </a:r>
          </a:p>
          <a:p>
            <a:r>
              <a:rPr lang="en-US" sz="2800" b="1" dirty="0" smtClean="0">
                <a:latin typeface="Garamond" panose="02020404030301010803" pitchFamily="18" charset="0"/>
              </a:rPr>
              <a:t> Imposes </a:t>
            </a:r>
            <a:r>
              <a:rPr lang="en-US" sz="2800" b="1" dirty="0">
                <a:latin typeface="Garamond" panose="02020404030301010803" pitchFamily="18" charset="0"/>
              </a:rPr>
              <a:t>duty on researchers to </a:t>
            </a:r>
            <a:r>
              <a:rPr lang="en-US" sz="2800" b="1" dirty="0" err="1">
                <a:latin typeface="Garamond" panose="02020404030301010803" pitchFamily="18" charset="0"/>
              </a:rPr>
              <a:t>minimise</a:t>
            </a:r>
            <a:r>
              <a:rPr lang="en-US" sz="2800" b="1" dirty="0">
                <a:latin typeface="Garamond" panose="02020404030301010803" pitchFamily="18" charset="0"/>
              </a:rPr>
              <a:t> harm and to </a:t>
            </a:r>
            <a:r>
              <a:rPr lang="en-US" sz="2800" b="1" dirty="0" err="1">
                <a:latin typeface="Garamond" panose="02020404030301010803" pitchFamily="18" charset="0"/>
              </a:rPr>
              <a:t>maximise</a:t>
            </a:r>
            <a:r>
              <a:rPr lang="en-US" sz="2800" b="1" dirty="0">
                <a:latin typeface="Garamond" panose="02020404030301010803" pitchFamily="18" charset="0"/>
              </a:rPr>
              <a:t> benefits </a:t>
            </a:r>
          </a:p>
          <a:p>
            <a:pPr marL="0" indent="0">
              <a:buNone/>
            </a:pPr>
            <a:r>
              <a:rPr lang="en-US" sz="2800" b="1" dirty="0" smtClean="0">
                <a:latin typeface="Garamond" panose="02020404030301010803" pitchFamily="18" charset="0"/>
              </a:rPr>
              <a:t></a:t>
            </a:r>
            <a:r>
              <a:rPr lang="en-US" sz="2800" b="1" dirty="0">
                <a:latin typeface="Garamond" panose="02020404030301010803" pitchFamily="18" charset="0"/>
              </a:rPr>
              <a:t>The right to protect from harm and discomfort </a:t>
            </a:r>
            <a:endParaRPr lang="en-US" sz="2800" b="1" dirty="0" smtClean="0">
              <a:latin typeface="Garamond" panose="02020404030301010803" pitchFamily="18" charset="0"/>
            </a:endParaRPr>
          </a:p>
          <a:p>
            <a:pPr marL="0" indent="0">
              <a:buNone/>
            </a:pPr>
            <a:r>
              <a:rPr lang="en-US" sz="2800" b="1" dirty="0" smtClean="0">
                <a:latin typeface="Garamond" panose="02020404030301010803" pitchFamily="18" charset="0"/>
              </a:rPr>
              <a:t></a:t>
            </a:r>
            <a:r>
              <a:rPr lang="en-US" sz="2800" b="1" dirty="0">
                <a:latin typeface="Garamond" panose="02020404030301010803" pitchFamily="18" charset="0"/>
              </a:rPr>
              <a:t>Freedom from exploitation </a:t>
            </a:r>
            <a:endParaRPr lang="en-US" sz="2800" b="1" dirty="0" smtClean="0">
              <a:latin typeface="Garamond" panose="02020404030301010803" pitchFamily="18" charset="0"/>
            </a:endParaRPr>
          </a:p>
          <a:p>
            <a:pPr marL="0" indent="0">
              <a:buNone/>
            </a:pPr>
            <a:r>
              <a:rPr lang="en-US" sz="2800" b="1" dirty="0" smtClean="0">
                <a:latin typeface="Garamond" panose="02020404030301010803" pitchFamily="18" charset="0"/>
              </a:rPr>
              <a:t></a:t>
            </a:r>
            <a:r>
              <a:rPr lang="en-US" sz="2800" b="1" dirty="0">
                <a:latin typeface="Garamond" panose="02020404030301010803" pitchFamily="18" charset="0"/>
              </a:rPr>
              <a:t>Benefits from </a:t>
            </a:r>
            <a:r>
              <a:rPr lang="en-US" sz="2800" b="1" dirty="0" smtClean="0">
                <a:latin typeface="Garamond" panose="02020404030301010803" pitchFamily="18" charset="0"/>
              </a:rPr>
              <a:t>research</a:t>
            </a:r>
          </a:p>
          <a:p>
            <a:pPr marL="0" indent="0">
              <a:buNone/>
            </a:pPr>
            <a:r>
              <a:rPr lang="en-US" sz="2800" b="1" dirty="0" smtClean="0">
                <a:solidFill>
                  <a:srgbClr val="FF0000"/>
                </a:solidFill>
                <a:latin typeface="Garamond" panose="02020404030301010803" pitchFamily="18" charset="0"/>
              </a:rPr>
              <a:t>2.THE </a:t>
            </a:r>
            <a:r>
              <a:rPr lang="en-US" sz="2800" b="1" dirty="0">
                <a:solidFill>
                  <a:srgbClr val="FF0000"/>
                </a:solidFill>
                <a:latin typeface="Garamond" panose="02020404030301010803" pitchFamily="18" charset="0"/>
              </a:rPr>
              <a:t>PRINCIPLE OF RESPECT FOR HUMAN DIGNITY </a:t>
            </a:r>
            <a:endParaRPr lang="en-US" sz="2800" b="1" dirty="0" smtClean="0">
              <a:solidFill>
                <a:srgbClr val="FF0000"/>
              </a:solidFill>
              <a:latin typeface="Garamond" panose="02020404030301010803" pitchFamily="18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sz="2800" b="1" dirty="0" smtClean="0">
                <a:solidFill>
                  <a:srgbClr val="92D050"/>
                </a:solidFill>
                <a:latin typeface="Garamond" panose="02020404030301010803" pitchFamily="18" charset="0"/>
              </a:rPr>
              <a:t>The </a:t>
            </a:r>
            <a:r>
              <a:rPr lang="en-US" sz="2800" b="1" dirty="0">
                <a:solidFill>
                  <a:srgbClr val="92D050"/>
                </a:solidFill>
                <a:latin typeface="Garamond" panose="02020404030301010803" pitchFamily="18" charset="0"/>
              </a:rPr>
              <a:t>right to self determination</a:t>
            </a:r>
            <a:r>
              <a:rPr lang="en-US" sz="2800" b="1" dirty="0">
                <a:latin typeface="Garamond" panose="02020404030301010803" pitchFamily="18" charset="0"/>
              </a:rPr>
              <a:t>-Humans should be treated as </a:t>
            </a:r>
            <a:r>
              <a:rPr lang="en-US" sz="2800" b="1" dirty="0" smtClean="0">
                <a:latin typeface="Garamond" panose="02020404030301010803" pitchFamily="18" charset="0"/>
              </a:rPr>
              <a:t>independent </a:t>
            </a:r>
            <a:r>
              <a:rPr lang="en-US" sz="2800" b="1" dirty="0">
                <a:latin typeface="Garamond" panose="02020404030301010803" pitchFamily="18" charset="0"/>
              </a:rPr>
              <a:t>agents, capable of controlling their own </a:t>
            </a:r>
            <a:r>
              <a:rPr lang="en-US" sz="2800" b="1" dirty="0" smtClean="0">
                <a:latin typeface="Garamond" panose="02020404030301010803" pitchFamily="18" charset="0"/>
              </a:rPr>
              <a:t>activities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800" b="1" dirty="0" smtClean="0">
                <a:latin typeface="Garamond" panose="02020404030301010803" pitchFamily="18" charset="0"/>
              </a:rPr>
              <a:t> </a:t>
            </a:r>
            <a:r>
              <a:rPr lang="en-US" sz="2800" b="1" dirty="0" smtClean="0">
                <a:solidFill>
                  <a:srgbClr val="92D050"/>
                </a:solidFill>
                <a:latin typeface="Garamond" panose="02020404030301010803" pitchFamily="18" charset="0"/>
              </a:rPr>
              <a:t>The </a:t>
            </a:r>
            <a:r>
              <a:rPr lang="en-US" sz="2800" b="1" dirty="0">
                <a:solidFill>
                  <a:srgbClr val="92D050"/>
                </a:solidFill>
                <a:latin typeface="Garamond" panose="02020404030301010803" pitchFamily="18" charset="0"/>
              </a:rPr>
              <a:t>right to full disclosure</a:t>
            </a:r>
            <a:r>
              <a:rPr lang="en-US" sz="2800" b="1" dirty="0">
                <a:latin typeface="Garamond" panose="02020404030301010803" pitchFamily="18" charset="0"/>
              </a:rPr>
              <a:t>-Researcher should fully describe the nature of study, subject’s right to refuse participation, researcher’s responsibility and risks and benefits</a:t>
            </a:r>
          </a:p>
          <a:p>
            <a:pPr marL="0" indent="0">
              <a:buNone/>
            </a:pPr>
            <a:endParaRPr lang="en-US" sz="2800" b="1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053106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3128" y="397824"/>
            <a:ext cx="11738872" cy="64601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 smtClean="0">
                <a:solidFill>
                  <a:srgbClr val="FF0000"/>
                </a:solidFill>
                <a:latin typeface="Garamond" panose="02020404030301010803" pitchFamily="18" charset="0"/>
              </a:rPr>
              <a:t>3.THE </a:t>
            </a:r>
            <a:r>
              <a:rPr lang="en-US" sz="2800" b="1" dirty="0">
                <a:solidFill>
                  <a:srgbClr val="FF0000"/>
                </a:solidFill>
                <a:latin typeface="Garamond" panose="02020404030301010803" pitchFamily="18" charset="0"/>
              </a:rPr>
              <a:t>PRINCIPLE OF </a:t>
            </a:r>
            <a:r>
              <a:rPr lang="en-US" sz="2800" b="1" dirty="0" smtClean="0">
                <a:solidFill>
                  <a:srgbClr val="FF0000"/>
                </a:solidFill>
                <a:latin typeface="Garamond" panose="02020404030301010803" pitchFamily="18" charset="0"/>
              </a:rPr>
              <a:t>JUSTICE</a:t>
            </a:r>
          </a:p>
          <a:p>
            <a:pPr marL="0" indent="0">
              <a:buNone/>
            </a:pPr>
            <a:r>
              <a:rPr lang="en-US" sz="2800" b="1" dirty="0" smtClean="0">
                <a:solidFill>
                  <a:srgbClr val="FF0000"/>
                </a:solidFill>
                <a:latin typeface="Garamond" panose="02020404030301010803" pitchFamily="18" charset="0"/>
              </a:rPr>
              <a:t> </a:t>
            </a:r>
            <a:r>
              <a:rPr lang="en-US" sz="2800" b="1" dirty="0" smtClean="0">
                <a:latin typeface="Garamond" panose="02020404030301010803" pitchFamily="18" charset="0"/>
              </a:rPr>
              <a:t>• </a:t>
            </a:r>
            <a:r>
              <a:rPr lang="en-US" sz="2800" b="1" dirty="0">
                <a:latin typeface="Garamond" panose="02020404030301010803" pitchFamily="18" charset="0"/>
              </a:rPr>
              <a:t>The right to fair treatment </a:t>
            </a:r>
            <a:endParaRPr lang="en-US" sz="2800" b="1" dirty="0" smtClean="0">
              <a:latin typeface="Garamond" panose="02020404030301010803" pitchFamily="18" charset="0"/>
            </a:endParaRPr>
          </a:p>
          <a:p>
            <a:pPr marL="0" indent="0">
              <a:buNone/>
            </a:pPr>
            <a:r>
              <a:rPr lang="en-US" sz="2800" b="1" dirty="0" smtClean="0">
                <a:latin typeface="Garamond" panose="02020404030301010803" pitchFamily="18" charset="0"/>
              </a:rPr>
              <a:t>• </a:t>
            </a:r>
            <a:r>
              <a:rPr lang="en-US" sz="2800" b="1" dirty="0">
                <a:latin typeface="Garamond" panose="02020404030301010803" pitchFamily="18" charset="0"/>
              </a:rPr>
              <a:t>The right to privacy</a:t>
            </a:r>
          </a:p>
        </p:txBody>
      </p:sp>
    </p:spTree>
    <p:extLst>
      <p:ext uri="{BB962C8B-B14F-4D97-AF65-F5344CB8AC3E}">
        <p14:creationId xmlns:p14="http://schemas.microsoft.com/office/powerpoint/2010/main" val="216187276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143960"/>
            <a:ext cx="11157962" cy="758566"/>
          </a:xfrm>
        </p:spPr>
        <p:txBody>
          <a:bodyPr/>
          <a:lstStyle/>
          <a:p>
            <a:r>
              <a:rPr lang="en-US" sz="3600" b="1" dirty="0" smtClean="0">
                <a:solidFill>
                  <a:srgbClr val="FFFF00"/>
                </a:solidFill>
                <a:latin typeface="Garamond" panose="02020404030301010803" pitchFamily="18" charset="0"/>
              </a:rPr>
              <a:t>ETHICS CODES AND POLICIES FOR RESEARCH</a:t>
            </a:r>
            <a:endParaRPr lang="en-US" sz="3600" b="1" dirty="0">
              <a:solidFill>
                <a:srgbClr val="FFFF00"/>
              </a:solidFill>
              <a:latin typeface="Garamond" panose="02020404030301010803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460" y="902526"/>
            <a:ext cx="11536991" cy="5955474"/>
          </a:xfrm>
        </p:spPr>
        <p:txBody>
          <a:bodyPr>
            <a:normAutofit fontScale="92500"/>
          </a:bodyPr>
          <a:lstStyle/>
          <a:p>
            <a:r>
              <a:rPr lang="en-US" sz="2800" b="1" dirty="0" smtClean="0">
                <a:solidFill>
                  <a:srgbClr val="92D050"/>
                </a:solidFill>
                <a:latin typeface="Garamond" panose="02020404030301010803" pitchFamily="18" charset="0"/>
              </a:rPr>
              <a:t>HONESTY </a:t>
            </a:r>
            <a:r>
              <a:rPr lang="en-US" sz="2800" b="1" dirty="0">
                <a:latin typeface="Garamond" panose="02020404030301010803" pitchFamily="18" charset="0"/>
              </a:rPr>
              <a:t>- maintain honesty in all communications, e.g., when reporting data, results, and procedures. Never fabricate, falsify, or misrepresent data </a:t>
            </a:r>
            <a:endParaRPr lang="en-US" sz="2800" b="1" dirty="0" smtClean="0">
              <a:latin typeface="Garamond" panose="02020404030301010803" pitchFamily="18" charset="0"/>
            </a:endParaRPr>
          </a:p>
          <a:p>
            <a:r>
              <a:rPr lang="en-US" sz="2800" b="1" dirty="0" smtClean="0">
                <a:latin typeface="Garamond" panose="02020404030301010803" pitchFamily="18" charset="0"/>
              </a:rPr>
              <a:t> </a:t>
            </a:r>
            <a:r>
              <a:rPr lang="en-US" sz="2800" b="1" dirty="0">
                <a:solidFill>
                  <a:srgbClr val="92D050"/>
                </a:solidFill>
                <a:latin typeface="Garamond" panose="02020404030301010803" pitchFamily="18" charset="0"/>
              </a:rPr>
              <a:t>OBJECTIVITY</a:t>
            </a:r>
            <a:r>
              <a:rPr lang="en-US" sz="2800" b="1" dirty="0">
                <a:latin typeface="Garamond" panose="02020404030301010803" pitchFamily="18" charset="0"/>
              </a:rPr>
              <a:t> - Avoid biases in the experimental design, data analysis, interpretation, expert testimony, and other aspects of research</a:t>
            </a:r>
          </a:p>
          <a:p>
            <a:r>
              <a:rPr lang="en-US" sz="2800" b="1" dirty="0" smtClean="0">
                <a:solidFill>
                  <a:srgbClr val="92D050"/>
                </a:solidFill>
                <a:latin typeface="Garamond" panose="02020404030301010803" pitchFamily="18" charset="0"/>
              </a:rPr>
              <a:t>INTEGRITY</a:t>
            </a:r>
            <a:r>
              <a:rPr lang="en-US" sz="2800" b="1" dirty="0" smtClean="0">
                <a:latin typeface="Garamond" panose="02020404030301010803" pitchFamily="18" charset="0"/>
              </a:rPr>
              <a:t> </a:t>
            </a:r>
            <a:r>
              <a:rPr lang="en-US" sz="2800" b="1" dirty="0">
                <a:latin typeface="Garamond" panose="02020404030301010803" pitchFamily="18" charset="0"/>
              </a:rPr>
              <a:t>- Keep promises and agreements. Act with sincerity and strive for consistency of thought and action </a:t>
            </a:r>
            <a:endParaRPr lang="en-US" sz="2800" b="1" dirty="0" smtClean="0">
              <a:latin typeface="Garamond" panose="02020404030301010803" pitchFamily="18" charset="0"/>
            </a:endParaRPr>
          </a:p>
          <a:p>
            <a:r>
              <a:rPr lang="en-US" sz="2800" b="1" dirty="0" smtClean="0">
                <a:solidFill>
                  <a:srgbClr val="92D050"/>
                </a:solidFill>
                <a:latin typeface="Garamond" panose="02020404030301010803" pitchFamily="18" charset="0"/>
              </a:rPr>
              <a:t>CARE</a:t>
            </a:r>
            <a:r>
              <a:rPr lang="en-US" sz="2800" b="1" dirty="0" smtClean="0">
                <a:latin typeface="Garamond" panose="02020404030301010803" pitchFamily="18" charset="0"/>
              </a:rPr>
              <a:t> </a:t>
            </a:r>
            <a:r>
              <a:rPr lang="en-US" sz="2800" b="1" dirty="0">
                <a:latin typeface="Garamond" panose="02020404030301010803" pitchFamily="18" charset="0"/>
              </a:rPr>
              <a:t>- Avoid careless errors and negligence. Critically examine your work and the work of your peers. (good order and condition)</a:t>
            </a:r>
          </a:p>
          <a:p>
            <a:r>
              <a:rPr lang="en-US" sz="2800" b="1" dirty="0" smtClean="0">
                <a:solidFill>
                  <a:srgbClr val="92D050"/>
                </a:solidFill>
                <a:latin typeface="Garamond" panose="02020404030301010803" pitchFamily="18" charset="0"/>
              </a:rPr>
              <a:t>OPENNESS</a:t>
            </a:r>
            <a:r>
              <a:rPr lang="en-US" sz="2800" b="1" dirty="0" smtClean="0">
                <a:latin typeface="Garamond" panose="02020404030301010803" pitchFamily="18" charset="0"/>
              </a:rPr>
              <a:t> </a:t>
            </a:r>
            <a:r>
              <a:rPr lang="en-US" sz="2800" b="1" dirty="0">
                <a:latin typeface="Garamond" panose="02020404030301010803" pitchFamily="18" charset="0"/>
              </a:rPr>
              <a:t>- Share data, results, ideas, and resources. Be open to criticisms and new </a:t>
            </a:r>
            <a:r>
              <a:rPr lang="en-US" sz="2800" b="1" dirty="0" smtClean="0">
                <a:latin typeface="Garamond" panose="02020404030301010803" pitchFamily="18" charset="0"/>
              </a:rPr>
              <a:t>ideas</a:t>
            </a:r>
          </a:p>
          <a:p>
            <a:r>
              <a:rPr lang="en-US" sz="2800" b="1" dirty="0" smtClean="0">
                <a:latin typeface="Garamond" panose="02020404030301010803" pitchFamily="18" charset="0"/>
              </a:rPr>
              <a:t> </a:t>
            </a:r>
            <a:r>
              <a:rPr lang="en-US" sz="2800" b="1" dirty="0">
                <a:solidFill>
                  <a:srgbClr val="92D050"/>
                </a:solidFill>
                <a:latin typeface="Garamond" panose="02020404030301010803" pitchFamily="18" charset="0"/>
              </a:rPr>
              <a:t>RESPECT FOR INTELLECTUAL PROPERTY </a:t>
            </a:r>
            <a:r>
              <a:rPr lang="en-US" sz="2800" b="1" dirty="0">
                <a:latin typeface="Garamond" panose="02020404030301010803" pitchFamily="18" charset="0"/>
              </a:rPr>
              <a:t>- Honor patents and copyrights. DO NOT use unpublished data, methods, or results without permission. Give proper credit .</a:t>
            </a:r>
          </a:p>
        </p:txBody>
      </p:sp>
    </p:spTree>
    <p:extLst>
      <p:ext uri="{BB962C8B-B14F-4D97-AF65-F5344CB8AC3E}">
        <p14:creationId xmlns:p14="http://schemas.microsoft.com/office/powerpoint/2010/main" val="24084977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8130" y="225631"/>
            <a:ext cx="11780321" cy="6632369"/>
          </a:xfrm>
        </p:spPr>
        <p:txBody>
          <a:bodyPr>
            <a:normAutofit fontScale="85000" lnSpcReduction="10000"/>
          </a:bodyPr>
          <a:lstStyle/>
          <a:p>
            <a:r>
              <a:rPr lang="en-US" sz="2800" b="1" dirty="0" smtClean="0">
                <a:solidFill>
                  <a:srgbClr val="92D050"/>
                </a:solidFill>
                <a:latin typeface="Garamond" panose="02020404030301010803" pitchFamily="18" charset="0"/>
              </a:rPr>
              <a:t>CONFIDENTIALITY</a:t>
            </a:r>
            <a:r>
              <a:rPr lang="en-US" sz="2800" b="1" dirty="0" smtClean="0">
                <a:latin typeface="Garamond" panose="02020404030301010803" pitchFamily="18" charset="0"/>
              </a:rPr>
              <a:t> </a:t>
            </a:r>
            <a:r>
              <a:rPr lang="en-US" sz="2800" b="1" dirty="0">
                <a:latin typeface="Garamond" panose="02020404030301010803" pitchFamily="18" charset="0"/>
              </a:rPr>
              <a:t>- Protect confidential communications or documents </a:t>
            </a:r>
            <a:r>
              <a:rPr lang="en-US" sz="2800" b="1" dirty="0" smtClean="0">
                <a:latin typeface="Garamond" panose="02020404030301010803" pitchFamily="18" charset="0"/>
              </a:rPr>
              <a:t> </a:t>
            </a:r>
          </a:p>
          <a:p>
            <a:r>
              <a:rPr lang="en-US" sz="2800" b="1" dirty="0" smtClean="0">
                <a:solidFill>
                  <a:srgbClr val="92D050"/>
                </a:solidFill>
                <a:latin typeface="Garamond" panose="02020404030301010803" pitchFamily="18" charset="0"/>
              </a:rPr>
              <a:t>RESPONSIBLE </a:t>
            </a:r>
            <a:r>
              <a:rPr lang="en-US" sz="2800" b="1" dirty="0">
                <a:solidFill>
                  <a:srgbClr val="92D050"/>
                </a:solidFill>
                <a:latin typeface="Garamond" panose="02020404030301010803" pitchFamily="18" charset="0"/>
              </a:rPr>
              <a:t>PUBLICATION </a:t>
            </a:r>
            <a:r>
              <a:rPr lang="en-US" sz="2800" b="1" dirty="0">
                <a:latin typeface="Garamond" panose="02020404030301010803" pitchFamily="18" charset="0"/>
              </a:rPr>
              <a:t>- Publish in order to advance research and scholarship. Avoid wasteful and duplicative publication.</a:t>
            </a:r>
          </a:p>
          <a:p>
            <a:r>
              <a:rPr lang="en-US" sz="2800" b="1" dirty="0" smtClean="0">
                <a:latin typeface="Garamond" panose="02020404030301010803" pitchFamily="18" charset="0"/>
              </a:rPr>
              <a:t> </a:t>
            </a:r>
            <a:r>
              <a:rPr lang="en-US" sz="2800" b="1" dirty="0">
                <a:solidFill>
                  <a:srgbClr val="92D050"/>
                </a:solidFill>
                <a:latin typeface="Garamond" panose="02020404030301010803" pitchFamily="18" charset="0"/>
              </a:rPr>
              <a:t>RESPONSIBLE MENTORING </a:t>
            </a:r>
            <a:r>
              <a:rPr lang="en-US" sz="2800" b="1" dirty="0">
                <a:latin typeface="Garamond" panose="02020404030301010803" pitchFamily="18" charset="0"/>
              </a:rPr>
              <a:t>- Help, educate, mentor, and advise students</a:t>
            </a:r>
            <a:r>
              <a:rPr lang="en-US" sz="2800" b="1" dirty="0" smtClean="0">
                <a:latin typeface="Garamond" panose="02020404030301010803" pitchFamily="18" charset="0"/>
              </a:rPr>
              <a:t>.</a:t>
            </a:r>
          </a:p>
          <a:p>
            <a:r>
              <a:rPr lang="en-US" sz="2800" b="1" dirty="0" smtClean="0">
                <a:latin typeface="Garamond" panose="02020404030301010803" pitchFamily="18" charset="0"/>
              </a:rPr>
              <a:t> </a:t>
            </a:r>
            <a:r>
              <a:rPr lang="en-US" sz="2800" b="1" dirty="0" smtClean="0">
                <a:solidFill>
                  <a:srgbClr val="92D050"/>
                </a:solidFill>
                <a:latin typeface="Garamond" panose="02020404030301010803" pitchFamily="18" charset="0"/>
              </a:rPr>
              <a:t>RESPECT </a:t>
            </a:r>
            <a:r>
              <a:rPr lang="en-US" sz="2800" b="1" dirty="0">
                <a:solidFill>
                  <a:srgbClr val="92D050"/>
                </a:solidFill>
                <a:latin typeface="Garamond" panose="02020404030301010803" pitchFamily="18" charset="0"/>
              </a:rPr>
              <a:t>FOR COLLEAGUES </a:t>
            </a:r>
            <a:r>
              <a:rPr lang="en-US" sz="2800" b="1" dirty="0">
                <a:latin typeface="Garamond" panose="02020404030301010803" pitchFamily="18" charset="0"/>
              </a:rPr>
              <a:t>- Treat peer </a:t>
            </a:r>
            <a:r>
              <a:rPr lang="en-US" sz="2800" b="1" dirty="0" smtClean="0">
                <a:latin typeface="Garamond" panose="02020404030301010803" pitchFamily="18" charset="0"/>
              </a:rPr>
              <a:t>fairly</a:t>
            </a:r>
          </a:p>
          <a:p>
            <a:r>
              <a:rPr lang="en-US" sz="2800" b="1" dirty="0" smtClean="0">
                <a:solidFill>
                  <a:srgbClr val="92D050"/>
                </a:solidFill>
                <a:latin typeface="Garamond" panose="02020404030301010803" pitchFamily="18" charset="0"/>
              </a:rPr>
              <a:t> RESPONSIBLE </a:t>
            </a:r>
            <a:r>
              <a:rPr lang="en-US" sz="2800" b="1" dirty="0">
                <a:solidFill>
                  <a:srgbClr val="92D050"/>
                </a:solidFill>
                <a:latin typeface="Garamond" panose="02020404030301010803" pitchFamily="18" charset="0"/>
              </a:rPr>
              <a:t>MENTORING </a:t>
            </a:r>
            <a:r>
              <a:rPr lang="en-US" sz="2800" b="1" dirty="0">
                <a:latin typeface="Garamond" panose="02020404030301010803" pitchFamily="18" charset="0"/>
              </a:rPr>
              <a:t>- Help, educate, mentor, and advise students. </a:t>
            </a:r>
            <a:endParaRPr lang="en-US" sz="2800" b="1" dirty="0" smtClean="0">
              <a:latin typeface="Garamond" panose="02020404030301010803" pitchFamily="18" charset="0"/>
            </a:endParaRPr>
          </a:p>
          <a:p>
            <a:r>
              <a:rPr lang="en-US" sz="2800" b="1" dirty="0" smtClean="0">
                <a:latin typeface="Garamond" panose="02020404030301010803" pitchFamily="18" charset="0"/>
              </a:rPr>
              <a:t> </a:t>
            </a:r>
            <a:r>
              <a:rPr lang="en-US" sz="2800" b="1" dirty="0">
                <a:solidFill>
                  <a:srgbClr val="92D050"/>
                </a:solidFill>
                <a:latin typeface="Garamond" panose="02020404030301010803" pitchFamily="18" charset="0"/>
              </a:rPr>
              <a:t>RESPECT FOR COLLEAGUES</a:t>
            </a:r>
          </a:p>
          <a:p>
            <a:r>
              <a:rPr lang="en-US" sz="2800" b="1" dirty="0" smtClean="0">
                <a:latin typeface="Garamond" panose="02020404030301010803" pitchFamily="18" charset="0"/>
              </a:rPr>
              <a:t> </a:t>
            </a:r>
            <a:r>
              <a:rPr lang="en-US" sz="2800" b="1" dirty="0">
                <a:solidFill>
                  <a:srgbClr val="92D050"/>
                </a:solidFill>
                <a:latin typeface="Garamond" panose="02020404030301010803" pitchFamily="18" charset="0"/>
              </a:rPr>
              <a:t>SOCIAL RESPONSIBILITY </a:t>
            </a:r>
            <a:r>
              <a:rPr lang="en-US" sz="2800" b="1" dirty="0">
                <a:latin typeface="Garamond" panose="02020404030301010803" pitchFamily="18" charset="0"/>
              </a:rPr>
              <a:t>- Strive to promote social good and prevent social harm </a:t>
            </a:r>
            <a:endParaRPr lang="en-US" sz="2800" b="1" dirty="0" smtClean="0">
              <a:latin typeface="Garamond" panose="02020404030301010803" pitchFamily="18" charset="0"/>
            </a:endParaRPr>
          </a:p>
          <a:p>
            <a:r>
              <a:rPr lang="en-US" sz="2800" b="1" dirty="0" smtClean="0">
                <a:solidFill>
                  <a:srgbClr val="92D050"/>
                </a:solidFill>
                <a:latin typeface="Garamond" panose="02020404030301010803" pitchFamily="18" charset="0"/>
              </a:rPr>
              <a:t> </a:t>
            </a:r>
            <a:r>
              <a:rPr lang="en-US" sz="2800" b="1" dirty="0">
                <a:solidFill>
                  <a:srgbClr val="92D050"/>
                </a:solidFill>
                <a:latin typeface="Garamond" panose="02020404030301010803" pitchFamily="18" charset="0"/>
              </a:rPr>
              <a:t>NON-DISCRIMINATION </a:t>
            </a:r>
            <a:r>
              <a:rPr lang="en-US" sz="2800" b="1" dirty="0">
                <a:latin typeface="Garamond" panose="02020404030301010803" pitchFamily="18" charset="0"/>
              </a:rPr>
              <a:t>- All those eligible to participate in research must be allowed to do so </a:t>
            </a:r>
            <a:endParaRPr lang="en-US" sz="2800" b="1" dirty="0" smtClean="0">
              <a:latin typeface="Garamond" panose="02020404030301010803" pitchFamily="18" charset="0"/>
            </a:endParaRPr>
          </a:p>
          <a:p>
            <a:r>
              <a:rPr lang="en-US" sz="2800" b="1" dirty="0" smtClean="0">
                <a:latin typeface="Garamond" panose="02020404030301010803" pitchFamily="18" charset="0"/>
              </a:rPr>
              <a:t> </a:t>
            </a:r>
            <a:r>
              <a:rPr lang="en-US" sz="2800" b="1" dirty="0">
                <a:solidFill>
                  <a:srgbClr val="92D050"/>
                </a:solidFill>
                <a:latin typeface="Garamond" panose="02020404030301010803" pitchFamily="18" charset="0"/>
              </a:rPr>
              <a:t>COMPETENCE </a:t>
            </a:r>
            <a:r>
              <a:rPr lang="en-US" sz="2800" b="1" dirty="0">
                <a:latin typeface="Garamond" panose="02020404030301010803" pitchFamily="18" charset="0"/>
              </a:rPr>
              <a:t>- Maintain and improve your own professional expertise .</a:t>
            </a:r>
          </a:p>
          <a:p>
            <a:r>
              <a:rPr lang="en-US" sz="2800" b="1" dirty="0" smtClean="0">
                <a:latin typeface="Garamond" panose="02020404030301010803" pitchFamily="18" charset="0"/>
              </a:rPr>
              <a:t> </a:t>
            </a:r>
            <a:r>
              <a:rPr lang="en-US" sz="2800" b="1" dirty="0">
                <a:solidFill>
                  <a:srgbClr val="92D050"/>
                </a:solidFill>
                <a:latin typeface="Garamond" panose="02020404030301010803" pitchFamily="18" charset="0"/>
              </a:rPr>
              <a:t>LEGALITY</a:t>
            </a:r>
            <a:r>
              <a:rPr lang="en-US" sz="2800" b="1" dirty="0">
                <a:latin typeface="Garamond" panose="02020404030301010803" pitchFamily="18" charset="0"/>
              </a:rPr>
              <a:t> - Know and obey relevant laws and institutional and government policies </a:t>
            </a:r>
            <a:endParaRPr lang="en-US" sz="2800" b="1" dirty="0" smtClean="0">
              <a:latin typeface="Garamond" panose="02020404030301010803" pitchFamily="18" charset="0"/>
            </a:endParaRPr>
          </a:p>
          <a:p>
            <a:r>
              <a:rPr lang="en-US" sz="2800" b="1" dirty="0" smtClean="0">
                <a:solidFill>
                  <a:srgbClr val="92D050"/>
                </a:solidFill>
                <a:latin typeface="Garamond" panose="02020404030301010803" pitchFamily="18" charset="0"/>
              </a:rPr>
              <a:t>HUMAN </a:t>
            </a:r>
            <a:r>
              <a:rPr lang="en-US" sz="2800" b="1" dirty="0">
                <a:solidFill>
                  <a:srgbClr val="92D050"/>
                </a:solidFill>
                <a:latin typeface="Garamond" panose="02020404030301010803" pitchFamily="18" charset="0"/>
              </a:rPr>
              <a:t>SUBJECTS’ PROTECTION </a:t>
            </a:r>
            <a:r>
              <a:rPr lang="en-US" sz="2800" b="1" dirty="0">
                <a:latin typeface="Garamond" panose="02020404030301010803" pitchFamily="18" charset="0"/>
              </a:rPr>
              <a:t>-Minimize harms and risks to human lives; instead, maximize benefits, and respect human dignity, privacy, and autonomy</a:t>
            </a:r>
          </a:p>
        </p:txBody>
      </p:sp>
    </p:spTree>
    <p:extLst>
      <p:ext uri="{BB962C8B-B14F-4D97-AF65-F5344CB8AC3E}">
        <p14:creationId xmlns:p14="http://schemas.microsoft.com/office/powerpoint/2010/main" val="42171221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831" y="0"/>
            <a:ext cx="10761104" cy="6680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6452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252076"/>
            <a:ext cx="9539020" cy="6249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7819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433" y="0"/>
            <a:ext cx="10251582" cy="6628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4914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158" y="116537"/>
            <a:ext cx="9437933" cy="6348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3544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0918" y="210196"/>
            <a:ext cx="9503738" cy="6468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9269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642" y="198147"/>
            <a:ext cx="10074565" cy="6180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03721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260</TotalTime>
  <Words>639</Words>
  <Application>Microsoft Office PowerPoint</Application>
  <PresentationFormat>Widescreen</PresentationFormat>
  <Paragraphs>58</Paragraphs>
  <Slides>38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5" baseType="lpstr">
      <vt:lpstr>Arial</vt:lpstr>
      <vt:lpstr>Calibri</vt:lpstr>
      <vt:lpstr>Century Gothic</vt:lpstr>
      <vt:lpstr>Garamond</vt:lpstr>
      <vt:lpstr>Wingdings</vt:lpstr>
      <vt:lpstr>Wingdings 3</vt:lpstr>
      <vt:lpstr>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are ethics? </vt:lpstr>
      <vt:lpstr>PowerPoint Presentation</vt:lpstr>
      <vt:lpstr>Why is Research Ethics Important?</vt:lpstr>
      <vt:lpstr>Objectives of Research Ethics</vt:lpstr>
      <vt:lpstr> Issues related to Ethical concern in Research</vt:lpstr>
      <vt:lpstr>ETHICAL PRINCIPLES </vt:lpstr>
      <vt:lpstr>PowerPoint Presentation</vt:lpstr>
      <vt:lpstr>PowerPoint Presentation</vt:lpstr>
      <vt:lpstr>ETHICS CODES AND POLICIES FOR RESEARCH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Cathrynjoy</dc:creator>
  <cp:lastModifiedBy>Cathrynjoy</cp:lastModifiedBy>
  <cp:revision>20</cp:revision>
  <dcterms:created xsi:type="dcterms:W3CDTF">2018-06-15T10:51:56Z</dcterms:created>
  <dcterms:modified xsi:type="dcterms:W3CDTF">2019-01-30T09:26:50Z</dcterms:modified>
</cp:coreProperties>
</file>